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3340CB9-DCE7-4BD3-A48F-BA7DEBAFE189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283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1A86CA2-F512-4FE7-80CC-2A602F21B36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3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D78E19-CC68-4BE1-B4D3-F47DAB6AE3E6}" type="datetime1">
              <a:rPr lang="ru-RU" smtClean="0"/>
              <a:pPr lvl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0C0732-A6B2-4DA0-8FF4-5435781692F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323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D78E19-CC68-4BE1-B4D3-F47DAB6AE3E6}" type="datetime1">
              <a:rPr lang="ru-RU" smtClean="0"/>
              <a:pPr lvl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09AD01-0997-4BC3-BE53-9B64148293A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614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03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03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D78E19-CC68-4BE1-B4D3-F47DAB6AE3E6}" type="datetime1">
              <a:rPr lang="ru-RU" smtClean="0"/>
              <a:pPr lvl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75FDF5-F988-4265-967C-A556EB32360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85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D78E19-CC68-4BE1-B4D3-F47DAB6AE3E6}" type="datetime1">
              <a:rPr lang="ru-RU" smtClean="0"/>
              <a:pPr lvl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D6975A-CF8A-462B-B66E-ED0CA07BF8A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328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D78E19-CC68-4BE1-B4D3-F47DAB6AE3E6}" type="datetime1">
              <a:rPr lang="ru-RU" smtClean="0"/>
              <a:pPr lvl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842F23-F346-4FF8-A628-18C418935E6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609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D78E19-CC68-4BE1-B4D3-F47DAB6AE3E6}" type="datetime1">
              <a:rPr lang="ru-RU" smtClean="0"/>
              <a:pPr lvl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11EDD7-FB99-475E-ABF1-D8F59DF9596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3454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D78E19-CC68-4BE1-B4D3-F47DAB6AE3E6}" type="datetime1">
              <a:rPr lang="ru-RU" smtClean="0"/>
              <a:pPr lvl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1D77DD-9855-4578-8C2B-67E0F2F9475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791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D78E19-CC68-4BE1-B4D3-F47DAB6AE3E6}" type="datetime1">
              <a:rPr lang="ru-RU" smtClean="0"/>
              <a:pPr lvl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26E35E-412A-44C4-A42F-CD91C12E5B4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6329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D78E19-CC68-4BE1-B4D3-F47DAB6AE3E6}" type="datetime1">
              <a:rPr lang="ru-RU" smtClean="0"/>
              <a:pPr lvl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DFEE0B-DF3C-4184-BB03-BC467987D76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960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D78E19-CC68-4BE1-B4D3-F47DAB6AE3E6}" type="datetime1">
              <a:rPr lang="ru-RU" smtClean="0"/>
              <a:pPr lvl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1C0D47-CD76-43C6-8EC8-0417AB2DBDB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762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D78E19-CC68-4BE1-B4D3-F47DAB6AE3E6}" type="datetime1">
              <a:rPr lang="ru-RU" smtClean="0"/>
              <a:pPr lvl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FC3A08-2D01-465A-80B6-082D558DFD3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0149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27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noFill/>
          <a:ln w="9360">
            <a:solidFill>
              <a:srgbClr val="438086"/>
            </a:solidFill>
            <a:custDash>
              <a:ds d="538462" sp="100000"/>
            </a:custDash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Прямая соединительная линия 28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noFill/>
          <a:ln w="9360">
            <a:solidFill>
              <a:srgbClr val="438086"/>
            </a:solidFill>
            <a:custDash>
              <a:ds d="538462" sp="100000"/>
            </a:custDash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Равнобедренный треугольник 9"/>
          <p:cNvSpPr/>
          <p:nvPr/>
        </p:nvSpPr>
        <p:spPr>
          <a:xfrm rot="5400000">
            <a:off x="419400" y="6467400"/>
            <a:ext cx="190440" cy="1198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 gdRefY="" minY="0" maxY="0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438086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6" name="Дата 3"/>
          <p:cNvSpPr txBox="1">
            <a:spLocks noGrp="1"/>
          </p:cNvSpPr>
          <p:nvPr>
            <p:ph type="dt" sz="half" idx="2"/>
          </p:nvPr>
        </p:nvSpPr>
        <p:spPr>
          <a:xfrm>
            <a:off x="6400799" y="6356520"/>
            <a:ext cx="228851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Gill Sans MT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DD78E19-CC68-4BE1-B4D3-F47DAB6AE3E6}" type="datetime1">
              <a:rPr lang="ru-RU"/>
              <a:pPr lvl="0"/>
              <a:t>05.05.2020</a:t>
            </a:fld>
            <a:endParaRPr lang="ru-RU"/>
          </a:p>
        </p:txBody>
      </p:sp>
      <p:sp>
        <p:nvSpPr>
          <p:cNvPr id="7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2898720" y="6356520"/>
            <a:ext cx="350495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12720" y="6356520"/>
            <a:ext cx="19807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Gill Sans MT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6BD384C-DF7C-4EEF-AAB9-FDB90CA4B226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Содержимое 7"/>
          <p:cNvSpPr txBox="1">
            <a:spLocks noGrp="1"/>
          </p:cNvSpPr>
          <p:nvPr>
            <p:ph type="body" idx="1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3200" b="0" i="0" u="none" strike="noStrike" kern="1200" spc="0">
          <a:ln>
            <a:noFill/>
          </a:ln>
          <a:solidFill>
            <a:srgbClr val="424456"/>
          </a:solidFill>
          <a:latin typeface="Bookman Old Style" pitchFamily="18"/>
          <a:ea typeface="Microsoft YaHei" pitchFamily="2"/>
          <a:cs typeface="Lucida Sans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600" b="0" i="0" u="none" strike="noStrike" spc="0">
          <a:solidFill>
            <a:srgbClr val="000000"/>
          </a:solidFill>
          <a:latin typeface="Gill Sans MT" pitchFamily="18"/>
        </a:defRPr>
      </a:lvl1pPr>
      <a:lvl2pPr lvl="1">
        <a:buSzPct val="75000"/>
        <a:buFont typeface="StarSymbol"/>
        <a:buChar char="–"/>
        <a:tabLst/>
        <a:defRPr lang="ru-RU" sz="2600" b="0" i="0" u="none" strike="noStrike" spc="0">
          <a:solidFill>
            <a:srgbClr val="000000"/>
          </a:solidFill>
          <a:latin typeface="Gill Sans MT" pitchFamily="18"/>
        </a:defRPr>
      </a:lvl2pPr>
      <a:lvl3pPr lvl="2">
        <a:buSzPct val="45000"/>
        <a:buFont typeface="StarSymbol"/>
        <a:buChar char="●"/>
        <a:tabLst/>
        <a:defRPr lang="ru-RU" sz="2600" b="0" i="0" u="none" strike="noStrike" spc="0">
          <a:solidFill>
            <a:srgbClr val="000000"/>
          </a:solidFill>
          <a:latin typeface="Gill Sans MT" pitchFamily="18"/>
        </a:defRPr>
      </a:lvl3pPr>
      <a:lvl4pPr lvl="3">
        <a:buSzPct val="75000"/>
        <a:buFont typeface="StarSymbol"/>
        <a:buChar char="–"/>
        <a:tabLst/>
        <a:defRPr lang="ru-RU" sz="2600" b="0" i="0" u="none" strike="noStrike" spc="0">
          <a:solidFill>
            <a:srgbClr val="000000"/>
          </a:solidFill>
          <a:latin typeface="Gill Sans MT" pitchFamily="18"/>
        </a:defRPr>
      </a:lvl4pPr>
      <a:lvl5pPr lvl="4">
        <a:buSzPct val="45000"/>
        <a:buFont typeface="StarSymbol"/>
        <a:buChar char="●"/>
        <a:tabLst/>
        <a:defRPr lang="ru-RU" sz="2600" b="0" i="0" u="none" strike="noStrike" spc="0">
          <a:solidFill>
            <a:srgbClr val="000000"/>
          </a:solidFill>
          <a:latin typeface="Gill Sans MT" pitchFamily="18"/>
        </a:defRPr>
      </a:lvl5pPr>
      <a:lvl6pPr lvl="5">
        <a:buSzPct val="45000"/>
        <a:buFont typeface="StarSymbol"/>
        <a:buChar char="●"/>
        <a:tabLst/>
        <a:defRPr lang="ru-RU" sz="2600" b="0" i="0" u="none" strike="noStrike" spc="0">
          <a:solidFill>
            <a:srgbClr val="000000"/>
          </a:solidFill>
          <a:latin typeface="Gill Sans MT" pitchFamily="18"/>
        </a:defRPr>
      </a:lvl6pPr>
      <a:lvl7pPr lvl="6">
        <a:buSzPct val="45000"/>
        <a:buFont typeface="StarSymbol"/>
        <a:buChar char="●"/>
        <a:tabLst/>
        <a:defRPr lang="ru-RU" sz="2600" b="0" i="0" u="none" strike="noStrike" spc="0">
          <a:solidFill>
            <a:srgbClr val="000000"/>
          </a:solidFill>
          <a:latin typeface="Gill Sans MT" pitchFamily="18"/>
        </a:defRPr>
      </a:lvl7pPr>
      <a:lvl8pPr lvl="7">
        <a:buSzPct val="45000"/>
        <a:buFont typeface="StarSymbol"/>
        <a:buChar char="●"/>
        <a:tabLst/>
        <a:defRPr lang="ru-RU" sz="2600" b="0" i="0" u="none" strike="noStrike" spc="0">
          <a:solidFill>
            <a:srgbClr val="000000"/>
          </a:solidFill>
          <a:latin typeface="Gill Sans MT" pitchFamily="18"/>
        </a:defRPr>
      </a:lvl8pPr>
      <a:lvl9pPr marL="0" marR="0" lvl="0" indent="0" algn="l" rtl="0" hangingPunct="1">
        <a:spcBef>
          <a:spcPts val="601"/>
        </a:spcBef>
        <a:spcAft>
          <a:spcPts val="1417"/>
        </a:spcAft>
        <a:buClr>
          <a:srgbClr val="53548A"/>
        </a:buClr>
        <a:buSzPct val="76000"/>
        <a:buFont typeface="Wingdings 3"/>
        <a:buChar char=""/>
        <a:tabLst/>
        <a:defRPr lang="ru-RU" sz="2600" b="0" i="0" u="none" strike="noStrike" spc="0">
          <a:solidFill>
            <a:srgbClr val="000000"/>
          </a:solidFill>
          <a:latin typeface="Gill Sans MT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27584" y="142852"/>
            <a:ext cx="7772400" cy="342902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«ПОО «Астраханский базовый медицинский колледж»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ru-RU" sz="6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Медицинская и социальная помощь женщине, новорожденному и семье при физиологическом течении беременности, родов, послеродового периода.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акушерство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31.02.02 «Акушерское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786190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занятия: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первого периода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родов. Ведение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первого периода родов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072074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: Курьянова Галина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Викторовна</a:t>
            </a:r>
          </a:p>
          <a:p>
            <a:pPr lvl="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Апрель - 2020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2844" y="2143116"/>
            <a:ext cx="1714512" cy="1714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1111566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едение первого периода родов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95640" y="142852"/>
            <a:ext cx="8229240" cy="84750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1" dirty="0">
                <a:latin typeface="+mj-lt"/>
              </a:rPr>
              <a:t>Ведение первого периода родов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1214422"/>
            <a:ext cx="8506800" cy="5072098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200" dirty="0">
                <a:latin typeface="+mn-lt"/>
              </a:rPr>
              <a:t>1.  Роженицы поступают в родильный дом в период раскрытия. На руках у каждой из них должна быть обменная карта, куда внесены все сведения о состоянии здоровья, результаты обследования в течение всей беременности. В приемном покое родильного стационара на каждую роженицу заполняется "История родов", проводится полная или частичная санитарная обработка, затем роженица переводится в родовое отделение.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200" dirty="0">
                <a:latin typeface="+mn-lt"/>
              </a:rPr>
              <a:t>2.  В предродовой палате врач уточняет анамнестические данные, проводит дополнительный осмотр роженицы и детальное акушерское обследование(наружное акушерское исследование и влагалищное исследование), обязательно определяют группу крови и Rh-фактор, производят исследование мочи и морфологической картины крови. Данные заносят в историю родов.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едение первого периода родов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body" idx="4294967295"/>
          </p:nvPr>
        </p:nvSpPr>
        <p:spPr>
          <a:xfrm>
            <a:off x="457200" y="1412640"/>
            <a:ext cx="8229240" cy="474372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dirty="0">
                <a:latin typeface="+mn-lt"/>
              </a:rPr>
              <a:t>3.</a:t>
            </a:r>
            <a:r>
              <a:rPr lang="ru-RU" dirty="0">
                <a:latin typeface="Gill Sans MT" pitchFamily="18"/>
              </a:rPr>
              <a:t> </a:t>
            </a:r>
            <a:r>
              <a:rPr lang="ru-RU" dirty="0">
                <a:latin typeface="+mn-lt"/>
              </a:rPr>
              <a:t> Роженицу укладывают в постель, ходить разрешается при целых водах и прижатой головке плода, если головка подвижна – роженице рекомендуется лежать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dirty="0">
                <a:latin typeface="+mn-lt"/>
              </a:rPr>
              <a:t>4.  Питание женщины: во время родов пациентку не кормят, поскольку в любой момент может встать вопрос об оказании анестезиологического пособия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dirty="0">
                <a:latin typeface="+mn-lt"/>
              </a:rPr>
              <a:t>5.  В периоде раскрытия применяется обезболивание родов, при этом раскрытие шейки матки должно быть 4 см и более.</a:t>
            </a:r>
          </a:p>
        </p:txBody>
      </p:sp>
      <p:sp>
        <p:nvSpPr>
          <p:cNvPr id="3" name="Заголовок 7"/>
          <p:cNvSpPr txBox="1">
            <a:spLocks noGrp="1"/>
          </p:cNvSpPr>
          <p:nvPr>
            <p:ph type="title" idx="4294967295"/>
          </p:nvPr>
        </p:nvSpPr>
        <p:spPr>
          <a:xfrm>
            <a:off x="457200" y="435239"/>
            <a:ext cx="8186766" cy="706432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1" dirty="0">
                <a:latin typeface="+mj-lt"/>
              </a:rPr>
              <a:t>Ведение первого периода родов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.  В период раскрытия следует след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85728"/>
            <a:ext cx="8229240" cy="8569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b="1" dirty="0">
                <a:latin typeface="+mj-lt"/>
              </a:rPr>
              <a:t>6.  В период раскрытия следует следить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latin typeface="+mn-lt"/>
              </a:rPr>
              <a:t>А) за состоянием роженицы — степень болевых ощущений, наличие головокружения, головной боли, расстройства зрения и др., сердечные тоны, пульс, АД (на обеих руках)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latin typeface="+mn-lt"/>
              </a:rPr>
              <a:t>Б) за состоянием плода — при целом плодном пузыре сердцебиение следует выслушивать каждые 15-20 минут, а при излившихся водах – каждые 5-10 минут. В норме частота сердцебиения 120-140 (до 150) ударов в 1 мин. после схватки сердцебиение замедляется до 100-110 уд. в 1 мин., но через 10-15 сек. восстанавливается. Наиболее информативным методом слежения за состоянием плода и характером родовой деятельности является </a:t>
            </a:r>
            <a:r>
              <a:rPr lang="ru-RU" sz="2400" dirty="0" err="1">
                <a:latin typeface="+mn-lt"/>
              </a:rPr>
              <a:t>кардиомониторное</a:t>
            </a:r>
            <a:r>
              <a:rPr lang="ru-RU" sz="2400" dirty="0">
                <a:latin typeface="+mn-lt"/>
              </a:rPr>
              <a:t> наблюдение.</a:t>
            </a:r>
          </a:p>
          <a:p>
            <a:pPr marL="0" lvl="0" indent="0">
              <a:spcBef>
                <a:spcPts val="601"/>
              </a:spcBef>
              <a:buNone/>
            </a:pPr>
            <a:endParaRPr lang="ru-RU" dirty="0">
              <a:latin typeface="Gill Sans MT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323640" y="1214422"/>
            <a:ext cx="8229240" cy="5643218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600"/>
              </a:spcAft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000" dirty="0">
                <a:latin typeface="+mn-lt"/>
              </a:rPr>
              <a:t>В) за отношением предлежащей части ко входу в малый таз (прижата, подвижна, в полости малого таза, скорость продвижения).</a:t>
            </a:r>
          </a:p>
          <a:p>
            <a:pPr marL="0" lvl="0" indent="0">
              <a:spcBef>
                <a:spcPts val="601"/>
              </a:spcBef>
              <a:spcAft>
                <a:spcPts val="600"/>
              </a:spcAft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000" dirty="0">
                <a:latin typeface="+mn-lt"/>
              </a:rPr>
              <a:t>Г) за состоянием матки, раскрытием шейки матки.</a:t>
            </a:r>
          </a:p>
          <a:p>
            <a:pPr marL="0" lvl="0" indent="0">
              <a:spcBef>
                <a:spcPts val="601"/>
              </a:spcBef>
              <a:spcAft>
                <a:spcPts val="600"/>
              </a:spcAft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000" dirty="0">
                <a:latin typeface="+mn-lt"/>
              </a:rPr>
              <a:t>Д) за состоянием плодного пузыря, за характером околоплодных вод.</a:t>
            </a:r>
          </a:p>
          <a:p>
            <a:pPr marL="0" lvl="0" indent="0">
              <a:spcBef>
                <a:spcPts val="601"/>
              </a:spcBef>
              <a:spcAft>
                <a:spcPts val="600"/>
              </a:spcAft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000" dirty="0">
                <a:latin typeface="+mn-lt"/>
              </a:rPr>
              <a:t>Е)за функцией мочевого пузыря роженицы — каждые 2-3 часа женщина должна мочиться, при необходимости проводится катетеризация мочевого пузыря.</a:t>
            </a:r>
          </a:p>
          <a:p>
            <a:pPr marL="0" lvl="0" indent="0">
              <a:spcBef>
                <a:spcPts val="601"/>
              </a:spcBef>
              <a:spcAft>
                <a:spcPts val="600"/>
              </a:spcAft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000" dirty="0">
                <a:latin typeface="+mn-lt"/>
              </a:rPr>
              <a:t>Ж)за опорожнением кишечника — очистительная клизма роженице ставится при поступлении в родильное отделение и каждые 12-15 часов, если она не родила.</a:t>
            </a:r>
          </a:p>
          <a:p>
            <a:pPr marL="0" lvl="0" indent="0">
              <a:spcBef>
                <a:spcPts val="601"/>
              </a:spcBef>
              <a:spcAft>
                <a:spcPts val="600"/>
              </a:spcAft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000" dirty="0">
                <a:latin typeface="+mn-lt"/>
              </a:rPr>
              <a:t> З) за соблюдением правил гигиены — обработка наружных половых органов должна проводиться каждые 5-6 часов, и после акта мочеиспускания и дефекации перед влагалищным исследованием.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85728"/>
            <a:ext cx="7316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6.  В период раскрытия следует следить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лагалищное исследование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7640" y="214290"/>
            <a:ext cx="8229240" cy="85635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1" dirty="0">
                <a:latin typeface="+mj-lt"/>
              </a:rPr>
              <a:t>Влагалищное исследование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251640" y="1214422"/>
            <a:ext cx="8640720" cy="5337938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600"/>
              </a:spcAft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latin typeface="Gill Sans MT" pitchFamily="18"/>
              </a:rPr>
              <a:t> </a:t>
            </a:r>
            <a:r>
              <a:rPr lang="ru-RU" dirty="0">
                <a:latin typeface="Gill Sans MT" pitchFamily="18"/>
              </a:rPr>
              <a:t> </a:t>
            </a:r>
            <a:r>
              <a:rPr lang="ru-RU" sz="2400" dirty="0">
                <a:latin typeface="+mn-lt"/>
              </a:rPr>
              <a:t>Влагалищное исследование обязательно проводится </a:t>
            </a:r>
            <a:r>
              <a:rPr lang="ru-RU" sz="2400" b="1" dirty="0">
                <a:latin typeface="+mn-lt"/>
              </a:rPr>
              <a:t>Дважды</a:t>
            </a:r>
            <a:r>
              <a:rPr lang="ru-RU" sz="2400" i="1" dirty="0">
                <a:latin typeface="+mn-lt"/>
              </a:rPr>
              <a:t> – </a:t>
            </a:r>
            <a:r>
              <a:rPr lang="ru-RU" sz="2400" dirty="0">
                <a:latin typeface="+mn-lt"/>
              </a:rPr>
              <a:t>При поступлении женщины и при отхождении околоплодных вод;</a:t>
            </a:r>
          </a:p>
          <a:p>
            <a:pPr marL="0" lvl="0" indent="0">
              <a:spcBef>
                <a:spcPts val="601"/>
              </a:spcBef>
              <a:spcAft>
                <a:spcPts val="600"/>
              </a:spcAft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latin typeface="+mn-lt"/>
              </a:rPr>
              <a:t>Перед влагалищным исследованием должен быть опорожнен мочевой пузырь, роженица укладывается на гинекологическое кресло, наружные половые органы обмываются антисептиком, врач моет руки и надевает перчатки.</a:t>
            </a:r>
          </a:p>
          <a:p>
            <a:pPr marL="0" lvl="0" indent="0">
              <a:spcBef>
                <a:spcPts val="601"/>
              </a:spcBef>
              <a:spcAft>
                <a:spcPts val="600"/>
              </a:spcAft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latin typeface="+mn-lt"/>
              </a:rPr>
              <a:t>Влагалищное исследование производится двумя пальцами - указательным и средним. При влагалищном исследовании определяют:</a:t>
            </a:r>
          </a:p>
          <a:p>
            <a:pPr marL="0" lvl="0" indent="0">
              <a:spcBef>
                <a:spcPts val="601"/>
              </a:spcBef>
              <a:spcAft>
                <a:spcPts val="600"/>
              </a:spcAft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latin typeface="+mn-lt"/>
              </a:rPr>
              <a:t>1) состояние наружных половых органов и промежности (рубцы, старые разрывы, варикозное расширение вен)</a:t>
            </a:r>
          </a:p>
          <a:p>
            <a:pPr marL="0" lvl="0" indent="0">
              <a:spcBef>
                <a:spcPts val="601"/>
              </a:spcBef>
              <a:buNone/>
            </a:pPr>
            <a:endParaRPr lang="ru-RU" sz="2400" dirty="0">
              <a:latin typeface="Gill Sans MT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1219320"/>
            <a:ext cx="8229240" cy="523367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latin typeface="+mn-lt"/>
              </a:rPr>
              <a:t>2) состояние влагалища (широкое или узкое, длинное или короткое, нет ли рубцов, перегородок, опухолей) и мышц тазового дна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latin typeface="+mn-lt"/>
              </a:rPr>
              <a:t>3) состояние шейки матки (сохранена, укорочена, сглажена, толщина и податливость ее краев, степень открытия)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latin typeface="+mn-lt"/>
              </a:rPr>
              <a:t>4) состояние плодного пузыря (цел или отсутствует, степень наполнения и напряжения во время и вне схватки)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latin typeface="+mn-lt"/>
              </a:rPr>
              <a:t>5) состояние рельефа костей малого таза (форма мыса и лонного сочленения, выраженность крестцовой ямки, подвижность крестцово-копчикового сочленения), измеряют диагональную </a:t>
            </a:r>
            <a:r>
              <a:rPr lang="ru-RU" sz="2400" dirty="0" err="1">
                <a:latin typeface="+mn-lt"/>
              </a:rPr>
              <a:t>коньюгату</a:t>
            </a:r>
            <a:r>
              <a:rPr lang="ru-RU" sz="2400" dirty="0">
                <a:latin typeface="+mn-lt"/>
              </a:rPr>
              <a:t>.</a:t>
            </a:r>
          </a:p>
          <a:p>
            <a:pPr marL="0" lvl="0" indent="0">
              <a:spcBef>
                <a:spcPts val="601"/>
              </a:spcBef>
              <a:buNone/>
            </a:pPr>
            <a:endParaRPr lang="ru-RU" dirty="0">
              <a:latin typeface="Gill Sans MT" pitchFamily="1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Влагалищное исследование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26971" y="188640"/>
            <a:ext cx="7318107" cy="6169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Наружное акушерское исследование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60640"/>
            <a:ext cx="8229240" cy="8819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b="1" dirty="0">
                <a:latin typeface="+mj-lt"/>
              </a:rPr>
              <a:t>Наружное акушерское исследование</a:t>
            </a:r>
            <a:r>
              <a:rPr lang="ru-RU" sz="3600" dirty="0"/>
              <a:t> 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1219320"/>
            <a:ext cx="8229240" cy="523367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latin typeface="+mn-lt"/>
              </a:rPr>
              <a:t>позволяет определить положение, позицию и вид плода, предлежащую часть и характер ее вставления в малый таз. Производится определение массы плода. Оценивается состояние брюшного пресса. Наружное акушерское исследование проводится регулярно в течение первого периода родов, не реже чем через каждые 2 ч. При этом в динамике определяется характер продвижения головки по родовому каналу, состояние нижнего сегмента матки, </a:t>
            </a:r>
            <a:r>
              <a:rPr lang="ru-RU" sz="2400" dirty="0" err="1">
                <a:latin typeface="+mn-lt"/>
              </a:rPr>
              <a:t>контракционного</a:t>
            </a:r>
            <a:r>
              <a:rPr lang="ru-RU" sz="2400" dirty="0">
                <a:latin typeface="+mn-lt"/>
              </a:rPr>
              <a:t> кольца. По мере раскрытия шейки матки нижний сегмент ее истончается, </a:t>
            </a:r>
            <a:r>
              <a:rPr lang="ru-RU" sz="2400" dirty="0" err="1">
                <a:latin typeface="+mn-lt"/>
              </a:rPr>
              <a:t>контракционное</a:t>
            </a:r>
            <a:r>
              <a:rPr lang="ru-RU" sz="2400" dirty="0">
                <a:latin typeface="+mn-lt"/>
              </a:rPr>
              <a:t> кольцо поднимается все выше над лоном. Производится подсчет схваток и их оценка по параметрам, оценивается характер и продолжительность расслабления матки между схватками.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0034" y="214290"/>
            <a:ext cx="8143932" cy="125495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 b="1" dirty="0">
                <a:latin typeface="+mj-lt"/>
              </a:rPr>
              <a:t>Головка плода может быть в следующих отношениях к плоскостям </a:t>
            </a:r>
            <a:r>
              <a:rPr lang="ru-RU" sz="2800" b="1" dirty="0" smtClean="0">
                <a:latin typeface="+mj-lt"/>
              </a:rPr>
              <a:t>таза</a:t>
            </a:r>
            <a:endParaRPr lang="ru-RU" sz="2800" b="1" dirty="0">
              <a:latin typeface="+mj-lt"/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28596" y="1357298"/>
            <a:ext cx="8229240" cy="4714908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None/>
            </a:pPr>
            <a:r>
              <a:rPr lang="ru-RU" sz="2000" dirty="0" smtClean="0">
                <a:latin typeface="+mn-lt"/>
              </a:rPr>
              <a:t>1</a:t>
            </a:r>
            <a:r>
              <a:rPr lang="ru-RU" sz="2000" dirty="0">
                <a:latin typeface="+mn-lt"/>
              </a:rPr>
              <a:t>) головка над входом в малый таз - головка подвижна, таз свободен, прощупываются безымянные линии, мыс и лонное сочленение. Стреловидный шов находится в поперечном размере, большой и малый роднички находятся на одном уровне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000" dirty="0">
                <a:latin typeface="+mn-lt"/>
              </a:rPr>
              <a:t>2) головка малым сегментом во входе в малый таз - головка неподвижна, наибольший сегмент ее находится выше плоскости входа в малый таз. При влагалищном исследовании к мысу можно подойти согнутым пальцем, внутренняя поверхность симфиза и крестцовая впадина свободны. Стреловидный шов слегка в косом размере.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000" dirty="0">
                <a:latin typeface="+mn-lt"/>
              </a:rPr>
              <a:t>3) головка большим сегментом во входе в малый таз - головка большой окружностью находится в плоскости входа в малый таз, занята верхняя треть лонного сочленения и крестца, мыс не достижим, малый родничок ниже большого, стреловидный шов в косом размере.</a:t>
            </a:r>
          </a:p>
          <a:p>
            <a:pPr marL="0" lvl="0" indent="0">
              <a:spcBef>
                <a:spcPts val="601"/>
              </a:spcBef>
              <a:buNone/>
            </a:pPr>
            <a:endParaRPr lang="ru-RU" sz="2200" dirty="0">
              <a:latin typeface="Gill Sans MT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1500174"/>
            <a:ext cx="9143640" cy="464347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200" dirty="0">
                <a:latin typeface="+mn-lt"/>
              </a:rPr>
              <a:t>4) головка в широкой части - над лоном прощупывается незначительная часть головки, 2/3 лонного сочленения и верхняя половина крестца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200" dirty="0">
                <a:latin typeface="+mn-lt"/>
              </a:rPr>
              <a:t>заняты головкой, прощупываются седалищные ости, стреловидный шов в косом размере.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200" dirty="0">
                <a:latin typeface="+mn-lt"/>
              </a:rPr>
              <a:t>5) головка в узкой части - при наружном исследовании головка не определяется, вся внутренняя поверхность лонного сочленения и 2/3 крестца заняты головкой, седалищные ости достигаются с трудом, стреловидный шов ближе к прямому.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200" dirty="0">
                <a:latin typeface="+mn-lt"/>
              </a:rPr>
              <a:t>6) головка в выходе малого таза - крестцовая впадина выполнена головкой, ости не достигаются, стреловидный шов в прямом размере выхода таза.</a:t>
            </a:r>
          </a:p>
          <a:p>
            <a:pPr marL="0" lvl="0" indent="0">
              <a:spcBef>
                <a:spcPts val="601"/>
              </a:spcBef>
              <a:buNone/>
            </a:pPr>
            <a:endParaRPr lang="ru-RU" sz="2400" dirty="0">
              <a:latin typeface="Gill Sans MT" pitchFamily="1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85728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Головка плода может быть в следующих отношениях к плоскостям таза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240" cy="4357624"/>
          </a:xfrm>
        </p:spPr>
        <p:txBody>
          <a:bodyPr>
            <a:normAutofit/>
          </a:bodyPr>
          <a:lstStyle/>
          <a:p>
            <a:pPr marL="10800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Знать:</a:t>
            </a:r>
          </a:p>
          <a:p>
            <a:r>
              <a:rPr lang="ru-RU" dirty="0" smtClean="0">
                <a:latin typeface="+mn-lt"/>
              </a:rPr>
              <a:t>Понятие родовой боли;</a:t>
            </a:r>
          </a:p>
          <a:p>
            <a:r>
              <a:rPr lang="ru-RU" dirty="0" smtClean="0">
                <a:latin typeface="+mn-lt"/>
              </a:rPr>
              <a:t>Определение начала родовой деятельности;</a:t>
            </a:r>
          </a:p>
          <a:p>
            <a:r>
              <a:rPr lang="ru-RU" dirty="0" smtClean="0">
                <a:latin typeface="+mn-lt"/>
              </a:rPr>
              <a:t>Оценка характера </a:t>
            </a:r>
            <a:r>
              <a:rPr lang="ru-RU" dirty="0" smtClean="0">
                <a:latin typeface="+mn-lt"/>
              </a:rPr>
              <a:t>схваток</a:t>
            </a:r>
            <a:endParaRPr lang="ru-RU" dirty="0" smtClean="0">
              <a:latin typeface="+mn-lt"/>
            </a:endParaRPr>
          </a:p>
          <a:p>
            <a:pPr marL="10800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Уметь:</a:t>
            </a:r>
          </a:p>
          <a:p>
            <a:r>
              <a:rPr lang="ru-RU" dirty="0" smtClean="0">
                <a:latin typeface="+mn-lt"/>
              </a:rPr>
              <a:t>Наблюдение за состоянием роженицы;</a:t>
            </a:r>
          </a:p>
          <a:p>
            <a:r>
              <a:rPr lang="ru-RU" dirty="0" smtClean="0">
                <a:latin typeface="+mn-lt"/>
              </a:rPr>
              <a:t>Наблюдение за состоянием плода.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40312875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11640" y="0"/>
            <a:ext cx="79664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sz="3600" b="1" dirty="0" err="1" smtClean="0">
                <a:latin typeface="+mj-lt"/>
              </a:rPr>
              <a:t>Список</a:t>
            </a:r>
            <a:r>
              <a:rPr sz="3600" b="1" dirty="0" smtClean="0">
                <a:latin typeface="+mj-lt"/>
              </a:rPr>
              <a:t>  </a:t>
            </a:r>
            <a:r>
              <a:rPr sz="3600" b="1" dirty="0" err="1" smtClean="0">
                <a:latin typeface="+mj-lt"/>
              </a:rPr>
              <a:t>литературы</a:t>
            </a:r>
            <a:endParaRPr lang="ru-RU" sz="3600" b="1" dirty="0"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dirty="0" err="1" smtClean="0">
                <a:latin typeface="+mn-lt"/>
              </a:rPr>
              <a:t>Физиологическое</a:t>
            </a:r>
            <a:r>
              <a:rPr sz="2800" dirty="0" smtClean="0">
                <a:latin typeface="+mn-lt"/>
              </a:rPr>
              <a:t> </a:t>
            </a:r>
            <a:r>
              <a:rPr sz="2800" dirty="0" err="1" smtClean="0">
                <a:latin typeface="+mn-lt"/>
              </a:rPr>
              <a:t>акушерство</a:t>
            </a:r>
            <a:r>
              <a:rPr sz="2800" dirty="0" smtClean="0">
                <a:latin typeface="+mn-lt"/>
              </a:rPr>
              <a:t>. -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Учебник /</a:t>
            </a:r>
            <a:r>
              <a:rPr sz="2800" dirty="0" smtClean="0">
                <a:latin typeface="+mn-lt"/>
              </a:rPr>
              <a:t>М.В</a:t>
            </a:r>
            <a:r>
              <a:rPr sz="2800" dirty="0" smtClean="0">
                <a:latin typeface="+mn-lt"/>
              </a:rPr>
              <a:t>. </a:t>
            </a:r>
            <a:r>
              <a:rPr sz="2800" dirty="0" err="1" smtClean="0">
                <a:latin typeface="+mn-lt"/>
              </a:rPr>
              <a:t>Дзигуа</a:t>
            </a:r>
            <a:r>
              <a:rPr sz="2800" dirty="0" smtClean="0">
                <a:latin typeface="+mn-lt"/>
              </a:rPr>
              <a:t>/ ГЭОТАР-</a:t>
            </a:r>
            <a:r>
              <a:rPr sz="2800" dirty="0" err="1" smtClean="0">
                <a:latin typeface="+mn-lt"/>
              </a:rPr>
              <a:t>Медиа</a:t>
            </a:r>
            <a:r>
              <a:rPr sz="2800" dirty="0" smtClean="0">
                <a:latin typeface="+mn-lt"/>
              </a:rPr>
              <a:t>, </a:t>
            </a:r>
            <a:r>
              <a:rPr sz="2800" dirty="0" smtClean="0">
                <a:latin typeface="+mn-lt"/>
              </a:rPr>
              <a:t>2019 г.</a:t>
            </a:r>
          </a:p>
          <a:p>
            <a:r>
              <a:rPr sz="2800" dirty="0" err="1" smtClean="0">
                <a:latin typeface="+mn-lt"/>
              </a:rPr>
              <a:t>Базовый</a:t>
            </a:r>
            <a:r>
              <a:rPr sz="2800" dirty="0" smtClean="0">
                <a:latin typeface="+mn-lt"/>
              </a:rPr>
              <a:t> </a:t>
            </a:r>
            <a:r>
              <a:rPr sz="2800" dirty="0" err="1" smtClean="0">
                <a:latin typeface="+mn-lt"/>
              </a:rPr>
              <a:t>протокол</a:t>
            </a:r>
            <a:r>
              <a:rPr sz="2800" dirty="0" smtClean="0">
                <a:latin typeface="+mn-lt"/>
              </a:rPr>
              <a:t> </a:t>
            </a:r>
            <a:r>
              <a:rPr sz="2800" dirty="0" err="1" smtClean="0">
                <a:latin typeface="+mn-lt"/>
              </a:rPr>
              <a:t>ведения</a:t>
            </a:r>
            <a:r>
              <a:rPr sz="2800" dirty="0" smtClean="0">
                <a:latin typeface="+mn-lt"/>
              </a:rPr>
              <a:t> </a:t>
            </a:r>
            <a:r>
              <a:rPr sz="2800" dirty="0" err="1" smtClean="0">
                <a:latin typeface="+mn-lt"/>
              </a:rPr>
              <a:t>родов</a:t>
            </a:r>
            <a:r>
              <a:rPr sz="2800" dirty="0" smtClean="0">
                <a:latin typeface="+mn-lt"/>
              </a:rPr>
              <a:t> 2011 г.</a:t>
            </a:r>
          </a:p>
          <a:p>
            <a:r>
              <a:rPr sz="2800" dirty="0" err="1" smtClean="0">
                <a:latin typeface="+mn-lt"/>
              </a:rPr>
              <a:t>Физиологическое</a:t>
            </a:r>
            <a:r>
              <a:rPr sz="2800" dirty="0" smtClean="0">
                <a:latin typeface="+mn-lt"/>
              </a:rPr>
              <a:t> </a:t>
            </a:r>
            <a:r>
              <a:rPr sz="2800" dirty="0" err="1" smtClean="0">
                <a:latin typeface="+mn-lt"/>
              </a:rPr>
              <a:t>акушерство</a:t>
            </a:r>
            <a:r>
              <a:rPr sz="2800" dirty="0" smtClean="0">
                <a:latin typeface="+mn-lt"/>
              </a:rPr>
              <a:t>.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Учебное </a:t>
            </a:r>
            <a:r>
              <a:rPr lang="ru-RU" sz="2800" dirty="0" smtClean="0">
                <a:latin typeface="+mn-lt"/>
              </a:rPr>
              <a:t>пособие, ГБУ «ПОО «АБМК»,</a:t>
            </a:r>
            <a:r>
              <a:rPr sz="2800" dirty="0" smtClean="0">
                <a:latin typeface="+mn-lt"/>
              </a:rPr>
              <a:t> </a:t>
            </a:r>
            <a:r>
              <a:rPr sz="2800" dirty="0" smtClean="0">
                <a:latin typeface="+mn-lt"/>
              </a:rPr>
              <a:t>2014 г.</a:t>
            </a:r>
          </a:p>
          <a:p>
            <a:endParaRPr lang="ru-RU" dirty="0"/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 r="497" b="12518"/>
          <a:stretch>
            <a:fillRect/>
          </a:stretch>
        </p:blipFill>
        <p:spPr>
          <a:xfrm>
            <a:off x="1428728" y="3857628"/>
            <a:ext cx="6049484" cy="2461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47687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15900"/>
            <a:ext cx="9144000" cy="99060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Содержание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604963"/>
            <a:ext cx="8229600" cy="4525962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 dirty="0">
                <a:latin typeface="+mn-lt"/>
              </a:rPr>
              <a:t>Первый период родов(определение)</a:t>
            </a:r>
          </a:p>
          <a:p>
            <a:pPr lvl="0"/>
            <a:r>
              <a:rPr lang="ru-RU" dirty="0">
                <a:latin typeface="+mn-lt"/>
              </a:rPr>
              <a:t>Фазы первого периода родов</a:t>
            </a:r>
          </a:p>
          <a:p>
            <a:pPr lvl="0"/>
            <a:r>
              <a:rPr lang="ru-RU" dirty="0">
                <a:latin typeface="+mn-lt"/>
              </a:rPr>
              <a:t>Графическое изображение фаз первого периода</a:t>
            </a:r>
          </a:p>
          <a:p>
            <a:pPr lvl="0"/>
            <a:r>
              <a:rPr lang="ru-RU" dirty="0">
                <a:latin typeface="+mn-lt"/>
              </a:rPr>
              <a:t>Ведение первого периода родов</a:t>
            </a:r>
          </a:p>
          <a:p>
            <a:pPr lvl="0"/>
            <a:r>
              <a:rPr lang="ru-RU" dirty="0">
                <a:latin typeface="+mn-lt"/>
              </a:rPr>
              <a:t>Методы исследования, применяемые в первом периоде родов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ервый период родов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l="17936" t="5901" r="16829" b="13248"/>
          <a:stretch>
            <a:fillRect/>
          </a:stretch>
        </p:blipFill>
        <p:spPr>
          <a:xfrm>
            <a:off x="6858016" y="3429000"/>
            <a:ext cx="2055764" cy="26828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7640" y="142852"/>
            <a:ext cx="8229240" cy="84750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1" dirty="0">
                <a:latin typeface="+mj-lt"/>
              </a:rPr>
              <a:t>Первый период родов</a:t>
            </a:r>
          </a:p>
        </p:txBody>
      </p:sp>
      <p:sp>
        <p:nvSpPr>
          <p:cNvPr id="4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500034" y="1052640"/>
            <a:ext cx="7729206" cy="4590938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Первый период родов – самый долгий, его суть заключается в динамическом раскрытии шейки матки и формировании единого канала с полостью. После этого малыш может спокойно опускаться в полость малого таза для последующего рождения.</a:t>
            </a: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Первый период родов длится от первых схваток до полного раскрытия шейки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матки.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 У первородящих он составляет от 8 до 10 часов, а у повторнородящих 6-7 часов.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Фазы первого периода род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1" dirty="0">
                <a:latin typeface="+mj-lt"/>
              </a:rPr>
              <a:t>Фазы первого периода родов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3200" b="1" dirty="0" smtClean="0">
                <a:latin typeface="+mn-lt"/>
              </a:rPr>
              <a:t>Латентная - </a:t>
            </a:r>
            <a:r>
              <a:rPr lang="ru-RU" sz="3200" dirty="0">
                <a:latin typeface="+mn-lt"/>
              </a:rPr>
              <a:t>начинается при появлении схваток, в это время шейка раскрывается со скоростью 3,5 мм в час. В конце этой фазы ее диаметр составляет около 4 см. Эта фаза самая продолжительная, занимает 2/3 родового процесса, для нее характерны 1 – 2 схватки за 10 минут, по 15 – 25 секунд, малоболезненные. Длительность этой фазы в первых родах достигает 8 часов, а при повторных – 4-6 часов.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1214422"/>
            <a:ext cx="8229240" cy="5166578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b="1" dirty="0">
                <a:latin typeface="+mn-lt"/>
              </a:rPr>
              <a:t>активная,</a:t>
            </a:r>
            <a:r>
              <a:rPr lang="ru-RU" sz="2400" dirty="0">
                <a:latin typeface="+mn-lt"/>
              </a:rPr>
              <a:t> продолжается от 3 – 4 см раскрытия шейки матки до 8 – 9 см. Схватки становятся болезненными, частыми, 3 за 10 минут, по 50 – 60 секунд. Поэтому в активной фазе родов рекомендуется обезболивание (при 5 – 6 см раскрытия). В конце фазы схватки возникают через 2 минуты. При этом изливается около 150-200 мл светлых и прозрачных околоплодных вод. Если не произошло самопроизвольного излития околоплодных вод, то при раскрытии маточного зева на 6-8 см врач должен вскрыть плодный пузырь. Одновременно с раскрытием шейки матки происходит продвижение головки плода по родовому каналу. В конце активной фазы имеет место полное или почти полное открытие маточного зева, а головка плода опускается до уровня тазового дна</a:t>
            </a:r>
            <a:r>
              <a:rPr lang="ru-RU" dirty="0">
                <a:latin typeface="Gill Sans MT" pitchFamily="18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428604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Фазы первого периода родов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 sz="1800">
              <a:solidFill>
                <a:srgbClr val="000000"/>
              </a:solidFill>
              <a:latin typeface="Gill Sans MT" pitchFamily="18"/>
            </a:endParaRPr>
          </a:p>
        </p:txBody>
      </p:sp>
      <p:pic>
        <p:nvPicPr>
          <p:cNvPr id="3" name="Содержимое 3"/>
          <p:cNvPicPr>
            <a:picLocks noChangeAspect="1"/>
          </p:cNvPicPr>
          <p:nvPr/>
        </p:nvPicPr>
        <p:blipFill>
          <a:blip r:embed="rId3" cstate="print">
            <a:lum contrast="10000"/>
            <a:alphaModFix/>
          </a:blip>
          <a:srcRect/>
          <a:stretch>
            <a:fillRect/>
          </a:stretch>
        </p:blipFill>
        <p:spPr>
          <a:xfrm>
            <a:off x="251640" y="0"/>
            <a:ext cx="869220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l="6591"/>
          <a:stretch>
            <a:fillRect/>
          </a:stretch>
        </p:blipFill>
        <p:spPr>
          <a:xfrm>
            <a:off x="6143636" y="1643050"/>
            <a:ext cx="2736017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357158" y="1285860"/>
            <a:ext cx="5643602" cy="3937268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ru-RU" sz="2400" dirty="0">
                <a:latin typeface="+mn-lt"/>
              </a:rPr>
              <a:t>Третья фаза первого периода родов называется </a:t>
            </a:r>
            <a:r>
              <a:rPr lang="ru-RU" sz="2400" b="1" dirty="0">
                <a:latin typeface="+mn-lt"/>
              </a:rPr>
              <a:t>фазой замедления</a:t>
            </a:r>
            <a:r>
              <a:rPr lang="ru-RU" sz="2400" dirty="0">
                <a:latin typeface="+mn-lt"/>
              </a:rPr>
              <a:t>. Она начинается после раскрытия маточного зева на 8 см и продолжается до полного раскрытия шейки матки до 10-12 см. В этот период может создаваться впечатление, что родовая деятельность ослабла. Эта фаза у первородящих длится от 20 мин до 1-2 часов, а у повторнородящих может вообще отсутствовать.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9320" y="500042"/>
            <a:ext cx="6798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Фазы первого периода родов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/>
          <p:cNvPicPr>
            <a:picLocks noChangeAspect="1"/>
          </p:cNvPicPr>
          <p:nvPr/>
        </p:nvPicPr>
        <p:blipFill>
          <a:blip r:embed="rId3" cstate="print">
            <a:lum bright="-10000" contrast="10000"/>
            <a:alphaModFix/>
          </a:blip>
          <a:srcRect/>
          <a:stretch>
            <a:fillRect/>
          </a:stretch>
        </p:blipFill>
        <p:spPr>
          <a:xfrm>
            <a:off x="323640" y="0"/>
            <a:ext cx="841032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912</Words>
  <Application>Microsoft Office PowerPoint</Application>
  <PresentationFormat>Экран (4:3)</PresentationFormat>
  <Paragraphs>74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Обычный 1</vt:lpstr>
      <vt:lpstr>Слайд 1</vt:lpstr>
      <vt:lpstr>Слайд 2</vt:lpstr>
      <vt:lpstr>Содержание</vt:lpstr>
      <vt:lpstr>Первый период родов</vt:lpstr>
      <vt:lpstr>Фазы первого периода родов</vt:lpstr>
      <vt:lpstr>Слайд 6</vt:lpstr>
      <vt:lpstr>Слайд 7</vt:lpstr>
      <vt:lpstr>Слайд 8</vt:lpstr>
      <vt:lpstr>Слайд 9</vt:lpstr>
      <vt:lpstr>Ведение первого периода родов</vt:lpstr>
      <vt:lpstr>Ведение первого периода родов</vt:lpstr>
      <vt:lpstr>6.  В период раскрытия следует следить</vt:lpstr>
      <vt:lpstr>Слайд 13</vt:lpstr>
      <vt:lpstr>Влагалищное исследование</vt:lpstr>
      <vt:lpstr>Слайд 15</vt:lpstr>
      <vt:lpstr>Слайд 16</vt:lpstr>
      <vt:lpstr>Наружное акушерское исследование </vt:lpstr>
      <vt:lpstr>Головка плода может быть в следующих отношениях к плоскостям таза</vt:lpstr>
      <vt:lpstr>Слайд 19</vt:lpstr>
      <vt:lpstr>Слайд 20</vt:lpstr>
      <vt:lpstr>Список 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modified xsi:type="dcterms:W3CDTF">2020-05-05T07:19:37Z</dcterms:modified>
</cp:coreProperties>
</file>